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98" r:id="rId2"/>
    <p:sldId id="405" r:id="rId3"/>
    <p:sldId id="401" r:id="rId4"/>
    <p:sldId id="402" r:id="rId5"/>
    <p:sldId id="441" r:id="rId6"/>
    <p:sldId id="442" r:id="rId7"/>
    <p:sldId id="443" r:id="rId8"/>
    <p:sldId id="444" r:id="rId9"/>
    <p:sldId id="445" r:id="rId10"/>
    <p:sldId id="446" r:id="rId11"/>
    <p:sldId id="447" r:id="rId12"/>
    <p:sldId id="448" r:id="rId13"/>
    <p:sldId id="452" r:id="rId14"/>
    <p:sldId id="449" r:id="rId15"/>
    <p:sldId id="450" r:id="rId16"/>
    <p:sldId id="451" r:id="rId17"/>
    <p:sldId id="40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8"/>
            <p14:sldId id="405"/>
            <p14:sldId id="401"/>
            <p14:sldId id="402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52"/>
            <p14:sldId id="449"/>
            <p14:sldId id="450"/>
            <p14:sldId id="451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125" d="100"/>
          <a:sy n="125" d="100"/>
        </p:scale>
        <p:origin x="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dristij/dotnetbook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3953" y="472573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Введение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Строение памяти</a:t>
            </a:r>
            <a:endParaRPr lang="en-US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3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Objects Heap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361257"/>
            <a:ext cx="9963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Сюда попадает всё:</a:t>
            </a:r>
            <a:endParaRPr lang="en-US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 </a:t>
            </a:r>
            <a:r>
              <a:rPr lang="en-US" dirty="0"/>
              <a:t>&gt;= 85,000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 </a:t>
            </a:r>
            <a:r>
              <a:rPr lang="en-US" dirty="0"/>
              <a:t>double[&gt;=1000]</a:t>
            </a:r>
            <a:r>
              <a:rPr lang="ru-RU" dirty="0"/>
              <a:t> (8*1,000 = 8,000)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38FA13-EC09-4DD0-80D9-E04604627AF4}"/>
              </a:ext>
            </a:extLst>
          </p:cNvPr>
          <p:cNvSpPr/>
          <p:nvPr/>
        </p:nvSpPr>
        <p:spPr>
          <a:xfrm>
            <a:off x="3563368" y="320456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array1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C81EFA"/>
                </a:solidFill>
                <a:latin typeface="Consolas" panose="020B0609020204030204" pitchFamily="49" charset="0"/>
              </a:rPr>
              <a:t>999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array2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C81EFA"/>
                </a:solidFill>
                <a:latin typeface="Consolas" panose="020B0609020204030204" pitchFamily="49" charset="0"/>
              </a:rPr>
              <a:t>1000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GC.GetGeneration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(array1).Dump(); </a:t>
            </a:r>
            <a:r>
              <a:rPr lang="en-US" dirty="0">
                <a:solidFill>
                  <a:srgbClr val="009600"/>
                </a:solidFill>
                <a:latin typeface="Consolas" panose="020B0609020204030204" pitchFamily="49" charset="0"/>
              </a:rPr>
              <a:t>// -&gt; 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GC.GetGeneration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(array2).Dump(); </a:t>
            </a:r>
            <a:r>
              <a:rPr lang="en-US" dirty="0">
                <a:solidFill>
                  <a:srgbClr val="009600"/>
                </a:solidFill>
                <a:latin typeface="Consolas" panose="020B0609020204030204" pitchFamily="49" charset="0"/>
              </a:rPr>
              <a:t>// -&gt; 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96B5D6-EA92-4B5E-B0A9-F4A6DF192E8C}"/>
              </a:ext>
            </a:extLst>
          </p:cNvPr>
          <p:cNvSpPr/>
          <p:nvPr/>
        </p:nvSpPr>
        <p:spPr>
          <a:xfrm>
            <a:off x="1352550" y="5010150"/>
            <a:ext cx="9848851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Поэтому не стоит создавать траффика массивов типа </a:t>
            </a:r>
            <a:r>
              <a:rPr lang="en-US" dirty="0">
                <a:solidFill>
                  <a:srgbClr val="FFFF00"/>
                </a:solidFill>
              </a:rPr>
              <a:t>double</a:t>
            </a:r>
            <a:r>
              <a:rPr lang="ru-RU" dirty="0"/>
              <a:t>: </a:t>
            </a:r>
          </a:p>
          <a:p>
            <a:pPr algn="ctr"/>
            <a:r>
              <a:rPr lang="ru-RU" dirty="0"/>
              <a:t>лучше использовать пулы массивов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1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29FBAB-1263-4F2A-9004-73A3A635D6D5}"/>
              </a:ext>
            </a:extLst>
          </p:cNvPr>
          <p:cNvSpPr/>
          <p:nvPr/>
        </p:nvSpPr>
        <p:spPr>
          <a:xfrm>
            <a:off x="1238005" y="1434164"/>
            <a:ext cx="9991970" cy="40998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Large Objects Heap: internal CLR data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E125BC-56F6-457B-A827-B6CC2CC98731}"/>
              </a:ext>
            </a:extLst>
          </p:cNvPr>
          <p:cNvSpPr/>
          <p:nvPr/>
        </p:nvSpPr>
        <p:spPr>
          <a:xfrm>
            <a:off x="4748212" y="2658305"/>
            <a:ext cx="2695575" cy="567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Large Heap Handle 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0BF98E-4ECF-46F4-94EE-A6026C650EE9}"/>
              </a:ext>
            </a:extLst>
          </p:cNvPr>
          <p:cNvSpPr/>
          <p:nvPr/>
        </p:nvSpPr>
        <p:spPr>
          <a:xfrm>
            <a:off x="3448050" y="3563180"/>
            <a:ext cx="1076325" cy="56749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81078B-6E39-419A-A8F4-E2A1844CAC1C}"/>
              </a:ext>
            </a:extLst>
          </p:cNvPr>
          <p:cNvSpPr/>
          <p:nvPr/>
        </p:nvSpPr>
        <p:spPr>
          <a:xfrm>
            <a:off x="4952998" y="3563180"/>
            <a:ext cx="1076325" cy="567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38CDD3-914A-4571-983A-69CFA556D45E}"/>
              </a:ext>
            </a:extLst>
          </p:cNvPr>
          <p:cNvSpPr/>
          <p:nvPr/>
        </p:nvSpPr>
        <p:spPr>
          <a:xfrm>
            <a:off x="7524750" y="3563178"/>
            <a:ext cx="1076325" cy="5674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1C458-EEF3-431E-B0FD-483D36E71901}"/>
              </a:ext>
            </a:extLst>
          </p:cNvPr>
          <p:cNvSpPr txBox="1"/>
          <p:nvPr/>
        </p:nvSpPr>
        <p:spPr>
          <a:xfrm>
            <a:off x="4748212" y="1547876"/>
            <a:ext cx="269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Private Heap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22BF7-E65A-43DF-B3EF-6E8C4E6C145F}"/>
              </a:ext>
            </a:extLst>
          </p:cNvPr>
          <p:cNvSpPr/>
          <p:nvPr/>
        </p:nvSpPr>
        <p:spPr>
          <a:xfrm>
            <a:off x="1238005" y="5676900"/>
            <a:ext cx="9991970" cy="999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AC4F78E-1269-40A6-A0DF-69B6D2203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100968"/>
              </p:ext>
            </p:extLst>
          </p:nvPr>
        </p:nvGraphicFramePr>
        <p:xfrm>
          <a:off x="1727200" y="6031285"/>
          <a:ext cx="3021012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3502">
                  <a:extLst>
                    <a:ext uri="{9D8B030D-6E8A-4147-A177-3AD203B41FA5}">
                      <a16:colId xmlns:a16="http://schemas.microsoft.com/office/drawing/2014/main" val="132663915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231399474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207296868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766575785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173465562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135792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096097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3BF0FAA-631C-421C-94F2-A5F247CDF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067272"/>
              </p:ext>
            </p:extLst>
          </p:nvPr>
        </p:nvGraphicFramePr>
        <p:xfrm>
          <a:off x="5491160" y="6031285"/>
          <a:ext cx="3021012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3502">
                  <a:extLst>
                    <a:ext uri="{9D8B030D-6E8A-4147-A177-3AD203B41FA5}">
                      <a16:colId xmlns:a16="http://schemas.microsoft.com/office/drawing/2014/main" val="132663915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231399474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207296868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766575785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173465562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135792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096097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49DDE44-674A-481E-8AF7-C0431DA6D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894896"/>
              </p:ext>
            </p:extLst>
          </p:nvPr>
        </p:nvGraphicFramePr>
        <p:xfrm>
          <a:off x="4334224" y="4755373"/>
          <a:ext cx="3021012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3502">
                  <a:extLst>
                    <a:ext uri="{9D8B030D-6E8A-4147-A177-3AD203B41FA5}">
                      <a16:colId xmlns:a16="http://schemas.microsoft.com/office/drawing/2014/main" val="132663915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231399474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2072968689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766575785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173465562"/>
                    </a:ext>
                  </a:extLst>
                </a:gridCol>
                <a:gridCol w="503502">
                  <a:extLst>
                    <a:ext uri="{9D8B030D-6E8A-4147-A177-3AD203B41FA5}">
                      <a16:colId xmlns:a16="http://schemas.microsoft.com/office/drawing/2014/main" val="135792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096097"/>
                  </a:ext>
                </a:extLst>
              </a:tr>
            </a:tbl>
          </a:graphicData>
        </a:graphic>
      </p:graphicFrame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F62CD774-9E29-443D-8A33-35AA23320452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2797792" y="4842864"/>
            <a:ext cx="1900614" cy="476228"/>
          </a:xfrm>
          <a:prstGeom prst="curvedConnector3">
            <a:avLst>
              <a:gd name="adj1" fmla="val 484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894CDC17-EB0F-4A30-B676-46C1E8C56CBF}"/>
              </a:ext>
            </a:extLst>
          </p:cNvPr>
          <p:cNvCxnSpPr>
            <a:stCxn id="10" idx="2"/>
            <a:endCxn id="23" idx="1"/>
          </p:cNvCxnSpPr>
          <p:nvPr/>
        </p:nvCxnSpPr>
        <p:spPr>
          <a:xfrm rot="16200000" flipH="1">
            <a:off x="3755157" y="4361726"/>
            <a:ext cx="810122" cy="34801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8BDE00-ECB4-4841-8E28-66F5D0C84EDE}"/>
              </a:ext>
            </a:extLst>
          </p:cNvPr>
          <p:cNvSpPr txBox="1"/>
          <p:nvPr/>
        </p:nvSpPr>
        <p:spPr>
          <a:xfrm>
            <a:off x="4252933" y="4397900"/>
            <a:ext cx="149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Pinning handles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24C2C6B4-4A95-4DBB-AFE4-E6029782807C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4872416" y="2339595"/>
            <a:ext cx="337383" cy="210978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A5A1C6F-338B-4344-AF24-8339A9FF7789}"/>
              </a:ext>
            </a:extLst>
          </p:cNvPr>
          <p:cNvCxnSpPr>
            <a:stCxn id="9" idx="2"/>
            <a:endCxn id="17" idx="0"/>
          </p:cNvCxnSpPr>
          <p:nvPr/>
        </p:nvCxnSpPr>
        <p:spPr>
          <a:xfrm rot="5400000">
            <a:off x="5624890" y="3092069"/>
            <a:ext cx="337383" cy="6048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B5637993-26FF-464B-8DC2-D66194CF3307}"/>
              </a:ext>
            </a:extLst>
          </p:cNvPr>
          <p:cNvCxnSpPr>
            <a:stCxn id="9" idx="2"/>
            <a:endCxn id="18" idx="0"/>
          </p:cNvCxnSpPr>
          <p:nvPr/>
        </p:nvCxnSpPr>
        <p:spPr>
          <a:xfrm rot="16200000" flipH="1">
            <a:off x="6910766" y="2411030"/>
            <a:ext cx="337381" cy="19669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8D637CB-10FF-4B55-8592-3344C927F38F}"/>
              </a:ext>
            </a:extLst>
          </p:cNvPr>
          <p:cNvSpPr/>
          <p:nvPr/>
        </p:nvSpPr>
        <p:spPr>
          <a:xfrm>
            <a:off x="7989092" y="2648262"/>
            <a:ext cx="2695575" cy="567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Large Heap Handle Table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642E26D-F517-4744-AD64-A5F74BD51658}"/>
              </a:ext>
            </a:extLst>
          </p:cNvPr>
          <p:cNvSpPr/>
          <p:nvPr/>
        </p:nvSpPr>
        <p:spPr>
          <a:xfrm>
            <a:off x="1591246" y="2657787"/>
            <a:ext cx="2695575" cy="567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Large Heap Handle Table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719BBA-D774-423C-AA9A-50F394508C6B}"/>
              </a:ext>
            </a:extLst>
          </p:cNvPr>
          <p:cNvCxnSpPr>
            <a:stCxn id="36" idx="3"/>
            <a:endCxn id="9" idx="1"/>
          </p:cNvCxnSpPr>
          <p:nvPr/>
        </p:nvCxnSpPr>
        <p:spPr>
          <a:xfrm>
            <a:off x="4286821" y="2941533"/>
            <a:ext cx="461391" cy="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01189A6-C63F-464F-8CAD-22D11D72F1CD}"/>
              </a:ext>
            </a:extLst>
          </p:cNvPr>
          <p:cNvSpPr/>
          <p:nvPr/>
        </p:nvSpPr>
        <p:spPr>
          <a:xfrm>
            <a:off x="8315325" y="1800225"/>
            <a:ext cx="2038350" cy="5291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Domain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8F6410A-482A-450C-A90F-93338ABF9BCC}"/>
              </a:ext>
            </a:extLst>
          </p:cNvPr>
          <p:cNvSpPr/>
          <p:nvPr/>
        </p:nvSpPr>
        <p:spPr>
          <a:xfrm>
            <a:off x="1919858" y="1767485"/>
            <a:ext cx="2038350" cy="5291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Domain</a:t>
            </a:r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43A0203E-0115-483E-9B1D-AFD08C480041}"/>
              </a:ext>
            </a:extLst>
          </p:cNvPr>
          <p:cNvCxnSpPr>
            <a:stCxn id="40" idx="2"/>
            <a:endCxn id="36" idx="0"/>
          </p:cNvCxnSpPr>
          <p:nvPr/>
        </p:nvCxnSpPr>
        <p:spPr>
          <a:xfrm rot="16200000" flipH="1">
            <a:off x="2758476" y="2477229"/>
            <a:ext cx="361114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38F9BB-DCFC-4D49-8029-FDA32741FF56}"/>
              </a:ext>
            </a:extLst>
          </p:cNvPr>
          <p:cNvCxnSpPr>
            <a:stCxn id="39" idx="2"/>
            <a:endCxn id="35" idx="0"/>
          </p:cNvCxnSpPr>
          <p:nvPr/>
        </p:nvCxnSpPr>
        <p:spPr>
          <a:xfrm>
            <a:off x="9334500" y="2329413"/>
            <a:ext cx="2380" cy="318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5247C2C-B7D4-477A-98E7-59A29692614A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2514600" y="4940793"/>
            <a:ext cx="1819624" cy="1090492"/>
          </a:xfrm>
          <a:prstGeom prst="bentConnector3">
            <a:avLst>
              <a:gd name="adj1" fmla="val 99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B38ED071-77FF-482A-BE02-23DF2903F33F}"/>
              </a:ext>
            </a:extLst>
          </p:cNvPr>
          <p:cNvCxnSpPr/>
          <p:nvPr/>
        </p:nvCxnSpPr>
        <p:spPr>
          <a:xfrm>
            <a:off x="5041107" y="5126213"/>
            <a:ext cx="1192883" cy="905072"/>
          </a:xfrm>
          <a:prstGeom prst="bentConnector3">
            <a:avLst>
              <a:gd name="adj1" fmla="val 995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EC928FC3-CEC5-4D0A-A0F6-E708CACB0D52}"/>
              </a:ext>
            </a:extLst>
          </p:cNvPr>
          <p:cNvCxnSpPr>
            <a:cxnSpLocks/>
            <a:stCxn id="18" idx="2"/>
          </p:cNvCxnSpPr>
          <p:nvPr/>
        </p:nvCxnSpPr>
        <p:spPr>
          <a:xfrm rot="5400000">
            <a:off x="6701199" y="4669573"/>
            <a:ext cx="1900616" cy="8228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97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времени жизни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E0C2CFC-78CC-416E-8BFA-7C61D7E339E8}"/>
              </a:ext>
            </a:extLst>
          </p:cNvPr>
          <p:cNvSpPr txBox="1"/>
          <p:nvPr/>
        </p:nvSpPr>
        <p:spPr>
          <a:xfrm>
            <a:off x="1238005" y="1361257"/>
            <a:ext cx="99633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Из-за большого количества объектов, </a:t>
            </a:r>
            <a:r>
              <a:rPr lang="en-US" dirty="0"/>
              <a:t>SOH </a:t>
            </a:r>
            <a:r>
              <a:rPr lang="ru-RU" dirty="0"/>
              <a:t>разделен на части.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Заполнение </a:t>
            </a:r>
            <a:r>
              <a:rPr lang="en-US" dirty="0"/>
              <a:t>SOH </a:t>
            </a:r>
            <a:r>
              <a:rPr lang="ru-RU" dirty="0"/>
              <a:t>линейно, а потому старые объекты живут в младших адресах, старшие – в старших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Старые объекты живут долго: чем дольше объект существует тем выше вероятность что он будет существовать все время работы программы</a:t>
            </a:r>
          </a:p>
          <a:p>
            <a:endParaRPr lang="ru-RU" dirty="0"/>
          </a:p>
          <a:p>
            <a:r>
              <a:rPr lang="ru-RU" dirty="0"/>
              <a:t>Поэтому: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Куча разделена на три поколения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0-е поколение – это время между созданием и ближайшим срабатыванием </a:t>
            </a:r>
            <a:r>
              <a:rPr lang="en-US" dirty="0"/>
              <a:t>GC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Объектов не успевает накопиться слишком много: если кто-то из них потерял ссылки, такую кучу собрать можно быстро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1-е поколение – это время чуть более длительное: для относительно долго живущих объектов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2-е поколение – для долго живущих и вечноживущих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1650502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AC500F8-D378-4479-B254-E71A5483B433}"/>
              </a:ext>
            </a:extLst>
          </p:cNvPr>
          <p:cNvSpPr/>
          <p:nvPr/>
        </p:nvSpPr>
        <p:spPr>
          <a:xfrm>
            <a:off x="5617601" y="3381944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9860680-5939-4527-8830-BAE38DE452A6}"/>
              </a:ext>
            </a:extLst>
          </p:cNvPr>
          <p:cNvSpPr/>
          <p:nvPr/>
        </p:nvSpPr>
        <p:spPr>
          <a:xfrm>
            <a:off x="1378998" y="3385365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времени жизни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CC0DF87-B1FF-4EC1-9CB4-4B010E291A7C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C6FFC44-D515-4290-91B0-C7FFB7915C24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5" name="Left Bracket 14">
                <a:extLst>
                  <a:ext uri="{FF2B5EF4-FFF2-40B4-BE49-F238E27FC236}">
                    <a16:creationId xmlns:a16="http://schemas.microsoft.com/office/drawing/2014/main" id="{73EA095A-AE5B-4B88-9D39-B638CB314EC1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Left Bracket 16">
                <a:extLst>
                  <a:ext uri="{FF2B5EF4-FFF2-40B4-BE49-F238E27FC236}">
                    <a16:creationId xmlns:a16="http://schemas.microsoft.com/office/drawing/2014/main" id="{C82B71F1-ECDD-4632-962A-F73346630D05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C1B4B4-A8BE-4044-BABD-9522B9D3789C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FBC28A-00B0-481C-B7B3-262F1E3BD169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92B9FF-AA80-4345-990D-57A42F741BD7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CD482E3-836F-4CE5-B970-E5EB88B026B0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3C6B06-2E85-4CC4-9270-F633FF2CFA9E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F12C0D-F8C0-435C-B9F8-815B21AC50A3}"/>
              </a:ext>
            </a:extLst>
          </p:cNvPr>
          <p:cNvSpPr/>
          <p:nvPr/>
        </p:nvSpPr>
        <p:spPr>
          <a:xfrm>
            <a:off x="6587248" y="3379312"/>
            <a:ext cx="31553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434391-20EE-4EC1-AC07-F251F228620E}"/>
              </a:ext>
            </a:extLst>
          </p:cNvPr>
          <p:cNvSpPr/>
          <p:nvPr/>
        </p:nvSpPr>
        <p:spPr>
          <a:xfrm>
            <a:off x="4686335" y="3377950"/>
            <a:ext cx="45250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584707-AC2C-4029-A9F0-4B698F231446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19FC89-C079-4E38-A375-E69C23A58722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173B7D-A284-4187-967C-D7CE5753DB6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FA6FB0-2D56-481C-83E3-BD7696FB5EE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5A2BB6-CE1D-4CED-973A-C52B8EFC1AB2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030261C-512D-4497-8D40-35248585C09A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769869-3973-45A2-88BA-35031CAC3C00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044A70-AD91-4899-BDE8-6C154AF432ED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BF88C3D-5391-4E36-A545-AE88A15343EC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AF0F91-B69A-4E21-BF8D-D2657F7EC4F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5B410A-B6A6-4EC0-AE20-A71A68C06292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ED23D0-A3C1-47A0-9B88-507C3B98EB9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6C364F-4B8E-4919-95D1-70BF6AB8C467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  <a:r>
              <a:rPr lang="ru-RU" sz="1400" dirty="0"/>
              <a:t> (</a:t>
            </a:r>
            <a:r>
              <a:rPr lang="en-US" sz="1400" dirty="0"/>
              <a:t>g3)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5396D70-9231-49AC-81A7-AD964F55DA84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FEA015A-BE9B-4F05-8C3B-5E94EEEB7E1A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EA0900-403C-44EB-A36D-B49F14A15ED0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F1F0B2-AFC9-497B-BB0C-8AC071AD4BCD}"/>
              </a:ext>
            </a:extLst>
          </p:cNvPr>
          <p:cNvSpPr/>
          <p:nvPr/>
        </p:nvSpPr>
        <p:spPr>
          <a:xfrm>
            <a:off x="1183877" y="3374881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E28983-54EF-42E4-AE0F-49C28AAE4A9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29C7F2-5BC9-4970-9265-28BD4360D6F9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068F03-A36B-4F8C-BDAB-6861C5D68E7A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694683-77AB-4996-AD30-02ADD1C9C087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967EBE4-8B6B-4A94-9651-625B80E6F878}"/>
              </a:ext>
            </a:extLst>
          </p:cNvPr>
          <p:cNvCxnSpPr>
            <a:cxnSpLocks/>
            <a:endCxn id="38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B44B674-2EB2-4B87-A85B-5938906B07B5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8FF8CC8-42BD-4E05-B78B-FAB9A2AD3C9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0E73FF2-A1AB-4DA8-B6D1-7F26CEFD2CA5}"/>
              </a:ext>
            </a:extLst>
          </p:cNvPr>
          <p:cNvCxnSpPr>
            <a:cxnSpLocks/>
            <a:stCxn id="51" idx="2"/>
            <a:endCxn id="20" idx="0"/>
          </p:cNvCxnSpPr>
          <p:nvPr/>
        </p:nvCxnSpPr>
        <p:spPr>
          <a:xfrm rot="16200000" flipH="1">
            <a:off x="3952270" y="-26581"/>
            <a:ext cx="1631337" cy="517772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243158F-B68E-4FC7-B198-44EDF28D9EBF}"/>
              </a:ext>
            </a:extLst>
          </p:cNvPr>
          <p:cNvSpPr/>
          <p:nvPr/>
        </p:nvSpPr>
        <p:spPr>
          <a:xfrm>
            <a:off x="1679877" y="1433971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9433D8-1296-44B1-B5B3-FD90B58E267A}"/>
              </a:ext>
            </a:extLst>
          </p:cNvPr>
          <p:cNvSpPr/>
          <p:nvPr/>
        </p:nvSpPr>
        <p:spPr>
          <a:xfrm>
            <a:off x="2016222" y="1433972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F3AD5DF3-A224-4E94-8B3C-45B4D19A883D}"/>
              </a:ext>
            </a:extLst>
          </p:cNvPr>
          <p:cNvCxnSpPr>
            <a:cxnSpLocks/>
            <a:stCxn id="20" idx="2"/>
            <a:endCxn id="22" idx="2"/>
          </p:cNvCxnSpPr>
          <p:nvPr/>
        </p:nvCxnSpPr>
        <p:spPr>
          <a:xfrm rot="5400000">
            <a:off x="7050225" y="3442072"/>
            <a:ext cx="1364" cy="611783"/>
          </a:xfrm>
          <a:prstGeom prst="bentConnector3">
            <a:avLst>
              <a:gd name="adj1" fmla="val 1685953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277CBF1-BBD5-4314-B513-AA654E3E8918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>
          <a:xfrm rot="5400000">
            <a:off x="1002686" y="2539431"/>
            <a:ext cx="1632869" cy="472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0C965921-0245-4AB7-A6ED-25AF9FFABFAB}"/>
              </a:ext>
            </a:extLst>
          </p:cNvPr>
          <p:cNvCxnSpPr>
            <a:cxnSpLocks/>
            <a:stCxn id="45" idx="2"/>
            <a:endCxn id="82" idx="2"/>
          </p:cNvCxnSpPr>
          <p:nvPr/>
        </p:nvCxnSpPr>
        <p:spPr>
          <a:xfrm rot="16200000" flipH="1">
            <a:off x="3830844" y="1713474"/>
            <a:ext cx="2465" cy="4073140"/>
          </a:xfrm>
          <a:prstGeom prst="bentConnector3">
            <a:avLst>
              <a:gd name="adj1" fmla="val 93738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A7BF1FDA-4E2E-44B8-94DE-1739A51892D0}"/>
              </a:ext>
            </a:extLst>
          </p:cNvPr>
          <p:cNvCxnSpPr>
            <a:cxnSpLocks/>
            <a:stCxn id="21" idx="0"/>
            <a:endCxn id="46" idx="0"/>
          </p:cNvCxnSpPr>
          <p:nvPr/>
        </p:nvCxnSpPr>
        <p:spPr>
          <a:xfrm rot="16200000" flipV="1">
            <a:off x="3738142" y="2006232"/>
            <a:ext cx="14128" cy="2751425"/>
          </a:xfrm>
          <a:prstGeom prst="bentConnector3">
            <a:avLst>
              <a:gd name="adj1" fmla="val 1718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ED7936B-42CF-432A-9099-3F4557F4822D}"/>
              </a:ext>
            </a:extLst>
          </p:cNvPr>
          <p:cNvSpPr txBox="1"/>
          <p:nvPr/>
        </p:nvSpPr>
        <p:spPr>
          <a:xfrm>
            <a:off x="1070159" y="5316134"/>
            <a:ext cx="996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фаза маркировки работала бы на всех поколениях, </a:t>
            </a:r>
          </a:p>
          <a:p>
            <a:r>
              <a:rPr lang="ru-RU" dirty="0"/>
              <a:t>то это было бы очень долго</a:t>
            </a:r>
          </a:p>
        </p:txBody>
      </p:sp>
    </p:spTree>
    <p:extLst>
      <p:ext uri="{BB962C8B-B14F-4D97-AF65-F5344CB8AC3E}">
        <p14:creationId xmlns:p14="http://schemas.microsoft.com/office/powerpoint/2010/main" val="837158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AC500F8-D378-4479-B254-E71A5483B433}"/>
              </a:ext>
            </a:extLst>
          </p:cNvPr>
          <p:cNvSpPr/>
          <p:nvPr/>
        </p:nvSpPr>
        <p:spPr>
          <a:xfrm>
            <a:off x="5617601" y="3381944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9860680-5939-4527-8830-BAE38DE452A6}"/>
              </a:ext>
            </a:extLst>
          </p:cNvPr>
          <p:cNvSpPr/>
          <p:nvPr/>
        </p:nvSpPr>
        <p:spPr>
          <a:xfrm>
            <a:off x="1378998" y="3385365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времени жизни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CC0DF87-B1FF-4EC1-9CB4-4B010E291A7C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C6FFC44-D515-4290-91B0-C7FFB7915C24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5" name="Left Bracket 14">
                <a:extLst>
                  <a:ext uri="{FF2B5EF4-FFF2-40B4-BE49-F238E27FC236}">
                    <a16:creationId xmlns:a16="http://schemas.microsoft.com/office/drawing/2014/main" id="{73EA095A-AE5B-4B88-9D39-B638CB314EC1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Left Bracket 16">
                <a:extLst>
                  <a:ext uri="{FF2B5EF4-FFF2-40B4-BE49-F238E27FC236}">
                    <a16:creationId xmlns:a16="http://schemas.microsoft.com/office/drawing/2014/main" id="{C82B71F1-ECDD-4632-962A-F73346630D05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C1B4B4-A8BE-4044-BABD-9522B9D3789C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FBC28A-00B0-481C-B7B3-262F1E3BD169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92B9FF-AA80-4345-990D-57A42F741BD7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CD482E3-836F-4CE5-B970-E5EB88B026B0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3C6B06-2E85-4CC4-9270-F633FF2CFA9E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F12C0D-F8C0-435C-B9F8-815B21AC50A3}"/>
              </a:ext>
            </a:extLst>
          </p:cNvPr>
          <p:cNvSpPr/>
          <p:nvPr/>
        </p:nvSpPr>
        <p:spPr>
          <a:xfrm>
            <a:off x="6587248" y="3379312"/>
            <a:ext cx="31553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434391-20EE-4EC1-AC07-F251F228620E}"/>
              </a:ext>
            </a:extLst>
          </p:cNvPr>
          <p:cNvSpPr/>
          <p:nvPr/>
        </p:nvSpPr>
        <p:spPr>
          <a:xfrm>
            <a:off x="4686335" y="3377950"/>
            <a:ext cx="45250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584707-AC2C-4029-A9F0-4B698F231446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19FC89-C079-4E38-A375-E69C23A58722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173B7D-A284-4187-967C-D7CE5753DB6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FA6FB0-2D56-481C-83E3-BD7696FB5EE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5A2BB6-CE1D-4CED-973A-C52B8EFC1AB2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030261C-512D-4497-8D40-35248585C09A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769869-3973-45A2-88BA-35031CAC3C00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044A70-AD91-4899-BDE8-6C154AF432ED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BF88C3D-5391-4E36-A545-AE88A15343EC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AF0F91-B69A-4E21-BF8D-D2657F7EC4F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5B410A-B6A6-4EC0-AE20-A71A68C06292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ED23D0-A3C1-47A0-9B88-507C3B98EB9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6C364F-4B8E-4919-95D1-70BF6AB8C467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  <a:r>
              <a:rPr lang="ru-RU" sz="1400" dirty="0"/>
              <a:t> (</a:t>
            </a:r>
            <a:r>
              <a:rPr lang="en-US" sz="1400" dirty="0"/>
              <a:t>g3)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5396D70-9231-49AC-81A7-AD964F55DA84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FEA015A-BE9B-4F05-8C3B-5E94EEEB7E1A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EA0900-403C-44EB-A36D-B49F14A15ED0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F1F0B2-AFC9-497B-BB0C-8AC071AD4BCD}"/>
              </a:ext>
            </a:extLst>
          </p:cNvPr>
          <p:cNvSpPr/>
          <p:nvPr/>
        </p:nvSpPr>
        <p:spPr>
          <a:xfrm>
            <a:off x="1183877" y="3374881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E28983-54EF-42E4-AE0F-49C28AAE4A9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29C7F2-5BC9-4970-9265-28BD4360D6F9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068F03-A36B-4F8C-BDAB-6861C5D68E7A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694683-77AB-4996-AD30-02ADD1C9C087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967EBE4-8B6B-4A94-9651-625B80E6F878}"/>
              </a:ext>
            </a:extLst>
          </p:cNvPr>
          <p:cNvCxnSpPr>
            <a:cxnSpLocks/>
            <a:endCxn id="38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B44B674-2EB2-4B87-A85B-5938906B07B5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8FF8CC8-42BD-4E05-B78B-FAB9A2AD3C9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0E73FF2-A1AB-4DA8-B6D1-7F26CEFD2CA5}"/>
              </a:ext>
            </a:extLst>
          </p:cNvPr>
          <p:cNvCxnSpPr>
            <a:cxnSpLocks/>
            <a:stCxn id="51" idx="2"/>
            <a:endCxn id="20" idx="0"/>
          </p:cNvCxnSpPr>
          <p:nvPr/>
        </p:nvCxnSpPr>
        <p:spPr>
          <a:xfrm rot="16200000" flipH="1">
            <a:off x="3952270" y="-26581"/>
            <a:ext cx="1631337" cy="517772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243158F-B68E-4FC7-B198-44EDF28D9EBF}"/>
              </a:ext>
            </a:extLst>
          </p:cNvPr>
          <p:cNvSpPr/>
          <p:nvPr/>
        </p:nvSpPr>
        <p:spPr>
          <a:xfrm>
            <a:off x="1692980" y="1434164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9433D8-1296-44B1-B5B3-FD90B58E267A}"/>
              </a:ext>
            </a:extLst>
          </p:cNvPr>
          <p:cNvSpPr/>
          <p:nvPr/>
        </p:nvSpPr>
        <p:spPr>
          <a:xfrm>
            <a:off x="2016222" y="1433972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F3AD5DF3-A224-4E94-8B3C-45B4D19A883D}"/>
              </a:ext>
            </a:extLst>
          </p:cNvPr>
          <p:cNvCxnSpPr>
            <a:cxnSpLocks/>
            <a:stCxn id="20" idx="2"/>
            <a:endCxn id="22" idx="2"/>
          </p:cNvCxnSpPr>
          <p:nvPr/>
        </p:nvCxnSpPr>
        <p:spPr>
          <a:xfrm rot="5400000">
            <a:off x="7050225" y="3442072"/>
            <a:ext cx="1364" cy="611783"/>
          </a:xfrm>
          <a:prstGeom prst="bentConnector3">
            <a:avLst>
              <a:gd name="adj1" fmla="val 1685953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277CBF1-BBD5-4314-B513-AA654E3E8918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>
          <a:xfrm rot="5400000">
            <a:off x="1009333" y="2532976"/>
            <a:ext cx="1632676" cy="603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0C965921-0245-4AB7-A6ED-25AF9FFABFAB}"/>
              </a:ext>
            </a:extLst>
          </p:cNvPr>
          <p:cNvCxnSpPr>
            <a:cxnSpLocks/>
            <a:stCxn id="45" idx="2"/>
            <a:endCxn id="82" idx="2"/>
          </p:cNvCxnSpPr>
          <p:nvPr/>
        </p:nvCxnSpPr>
        <p:spPr>
          <a:xfrm rot="16200000" flipH="1">
            <a:off x="3830844" y="1713474"/>
            <a:ext cx="2465" cy="4073140"/>
          </a:xfrm>
          <a:prstGeom prst="bentConnector3">
            <a:avLst>
              <a:gd name="adj1" fmla="val 93738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A7BF1FDA-4E2E-44B8-94DE-1739A51892D0}"/>
              </a:ext>
            </a:extLst>
          </p:cNvPr>
          <p:cNvCxnSpPr>
            <a:cxnSpLocks/>
            <a:stCxn id="21" idx="0"/>
            <a:endCxn id="46" idx="0"/>
          </p:cNvCxnSpPr>
          <p:nvPr/>
        </p:nvCxnSpPr>
        <p:spPr>
          <a:xfrm rot="16200000" flipV="1">
            <a:off x="3738142" y="2006232"/>
            <a:ext cx="14128" cy="2751425"/>
          </a:xfrm>
          <a:prstGeom prst="bentConnector3">
            <a:avLst>
              <a:gd name="adj1" fmla="val 1718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ED7936B-42CF-432A-9099-3F4557F4822D}"/>
              </a:ext>
            </a:extLst>
          </p:cNvPr>
          <p:cNvSpPr txBox="1"/>
          <p:nvPr/>
        </p:nvSpPr>
        <p:spPr>
          <a:xfrm>
            <a:off x="1070159" y="5011631"/>
            <a:ext cx="996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Ссылки бывают: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Внутри одного поколения</a:t>
            </a:r>
          </a:p>
        </p:txBody>
      </p:sp>
    </p:spTree>
    <p:extLst>
      <p:ext uri="{BB962C8B-B14F-4D97-AF65-F5344CB8AC3E}">
        <p14:creationId xmlns:p14="http://schemas.microsoft.com/office/powerpoint/2010/main" val="4139139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AC500F8-D378-4479-B254-E71A5483B433}"/>
              </a:ext>
            </a:extLst>
          </p:cNvPr>
          <p:cNvSpPr/>
          <p:nvPr/>
        </p:nvSpPr>
        <p:spPr>
          <a:xfrm>
            <a:off x="5617601" y="3381944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9860680-5939-4527-8830-BAE38DE452A6}"/>
              </a:ext>
            </a:extLst>
          </p:cNvPr>
          <p:cNvSpPr/>
          <p:nvPr/>
        </p:nvSpPr>
        <p:spPr>
          <a:xfrm>
            <a:off x="1378998" y="3385365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времени жизни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CC0DF87-B1FF-4EC1-9CB4-4B010E291A7C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C6FFC44-D515-4290-91B0-C7FFB7915C24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5" name="Left Bracket 14">
                <a:extLst>
                  <a:ext uri="{FF2B5EF4-FFF2-40B4-BE49-F238E27FC236}">
                    <a16:creationId xmlns:a16="http://schemas.microsoft.com/office/drawing/2014/main" id="{73EA095A-AE5B-4B88-9D39-B638CB314EC1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Left Bracket 16">
                <a:extLst>
                  <a:ext uri="{FF2B5EF4-FFF2-40B4-BE49-F238E27FC236}">
                    <a16:creationId xmlns:a16="http://schemas.microsoft.com/office/drawing/2014/main" id="{C82B71F1-ECDD-4632-962A-F73346630D05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C1B4B4-A8BE-4044-BABD-9522B9D3789C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FBC28A-00B0-481C-B7B3-262F1E3BD169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92B9FF-AA80-4345-990D-57A42F741BD7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CD482E3-836F-4CE5-B970-E5EB88B026B0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3C6B06-2E85-4CC4-9270-F633FF2CFA9E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F12C0D-F8C0-435C-B9F8-815B21AC50A3}"/>
              </a:ext>
            </a:extLst>
          </p:cNvPr>
          <p:cNvSpPr/>
          <p:nvPr/>
        </p:nvSpPr>
        <p:spPr>
          <a:xfrm>
            <a:off x="6587248" y="3379312"/>
            <a:ext cx="31553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434391-20EE-4EC1-AC07-F251F228620E}"/>
              </a:ext>
            </a:extLst>
          </p:cNvPr>
          <p:cNvSpPr/>
          <p:nvPr/>
        </p:nvSpPr>
        <p:spPr>
          <a:xfrm>
            <a:off x="4686335" y="3377950"/>
            <a:ext cx="45250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584707-AC2C-4029-A9F0-4B698F231446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19FC89-C079-4E38-A375-E69C23A58722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173B7D-A284-4187-967C-D7CE5753DB6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FA6FB0-2D56-481C-83E3-BD7696FB5EE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5A2BB6-CE1D-4CED-973A-C52B8EFC1AB2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030261C-512D-4497-8D40-35248585C09A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769869-3973-45A2-88BA-35031CAC3C00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044A70-AD91-4899-BDE8-6C154AF432ED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BF88C3D-5391-4E36-A545-AE88A15343EC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AF0F91-B69A-4E21-BF8D-D2657F7EC4F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5B410A-B6A6-4EC0-AE20-A71A68C06292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ED23D0-A3C1-47A0-9B88-507C3B98EB9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6C364F-4B8E-4919-95D1-70BF6AB8C467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  <a:r>
              <a:rPr lang="ru-RU" sz="1400" dirty="0"/>
              <a:t> (</a:t>
            </a:r>
            <a:r>
              <a:rPr lang="en-US" sz="1400" dirty="0"/>
              <a:t>g3)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5396D70-9231-49AC-81A7-AD964F55DA84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FEA015A-BE9B-4F05-8C3B-5E94EEEB7E1A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EA0900-403C-44EB-A36D-B49F14A15ED0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F1F0B2-AFC9-497B-BB0C-8AC071AD4BCD}"/>
              </a:ext>
            </a:extLst>
          </p:cNvPr>
          <p:cNvSpPr/>
          <p:nvPr/>
        </p:nvSpPr>
        <p:spPr>
          <a:xfrm>
            <a:off x="1183877" y="3374881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E28983-54EF-42E4-AE0F-49C28AAE4A9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29C7F2-5BC9-4970-9265-28BD4360D6F9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068F03-A36B-4F8C-BDAB-6861C5D68E7A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694683-77AB-4996-AD30-02ADD1C9C087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967EBE4-8B6B-4A94-9651-625B80E6F878}"/>
              </a:ext>
            </a:extLst>
          </p:cNvPr>
          <p:cNvCxnSpPr>
            <a:cxnSpLocks/>
            <a:endCxn id="38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B44B674-2EB2-4B87-A85B-5938906B07B5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8FF8CC8-42BD-4E05-B78B-FAB9A2AD3C9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0E73FF2-A1AB-4DA8-B6D1-7F26CEFD2CA5}"/>
              </a:ext>
            </a:extLst>
          </p:cNvPr>
          <p:cNvCxnSpPr>
            <a:cxnSpLocks/>
            <a:stCxn id="51" idx="2"/>
            <a:endCxn id="20" idx="0"/>
          </p:cNvCxnSpPr>
          <p:nvPr/>
        </p:nvCxnSpPr>
        <p:spPr>
          <a:xfrm rot="16200000" flipH="1">
            <a:off x="3952270" y="-26581"/>
            <a:ext cx="1631337" cy="51777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243158F-B68E-4FC7-B198-44EDF28D9EBF}"/>
              </a:ext>
            </a:extLst>
          </p:cNvPr>
          <p:cNvSpPr/>
          <p:nvPr/>
        </p:nvSpPr>
        <p:spPr>
          <a:xfrm>
            <a:off x="1692980" y="1434164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9433D8-1296-44B1-B5B3-FD90B58E267A}"/>
              </a:ext>
            </a:extLst>
          </p:cNvPr>
          <p:cNvSpPr/>
          <p:nvPr/>
        </p:nvSpPr>
        <p:spPr>
          <a:xfrm>
            <a:off x="2016222" y="1433972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F3AD5DF3-A224-4E94-8B3C-45B4D19A883D}"/>
              </a:ext>
            </a:extLst>
          </p:cNvPr>
          <p:cNvCxnSpPr>
            <a:cxnSpLocks/>
            <a:stCxn id="20" idx="2"/>
            <a:endCxn id="22" idx="2"/>
          </p:cNvCxnSpPr>
          <p:nvPr/>
        </p:nvCxnSpPr>
        <p:spPr>
          <a:xfrm rot="5400000">
            <a:off x="7050225" y="3442072"/>
            <a:ext cx="1364" cy="611783"/>
          </a:xfrm>
          <a:prstGeom prst="bentConnector3">
            <a:avLst>
              <a:gd name="adj1" fmla="val 168595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277CBF1-BBD5-4314-B513-AA654E3E8918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>
          <a:xfrm rot="5400000">
            <a:off x="1009333" y="2532976"/>
            <a:ext cx="1632676" cy="6033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0C965921-0245-4AB7-A6ED-25AF9FFABFAB}"/>
              </a:ext>
            </a:extLst>
          </p:cNvPr>
          <p:cNvCxnSpPr>
            <a:cxnSpLocks/>
            <a:stCxn id="45" idx="2"/>
            <a:endCxn id="82" idx="2"/>
          </p:cNvCxnSpPr>
          <p:nvPr/>
        </p:nvCxnSpPr>
        <p:spPr>
          <a:xfrm rot="16200000" flipH="1">
            <a:off x="3830844" y="1713474"/>
            <a:ext cx="2465" cy="4073140"/>
          </a:xfrm>
          <a:prstGeom prst="bentConnector3">
            <a:avLst>
              <a:gd name="adj1" fmla="val 937383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A7BF1FDA-4E2E-44B8-94DE-1739A51892D0}"/>
              </a:ext>
            </a:extLst>
          </p:cNvPr>
          <p:cNvCxnSpPr>
            <a:cxnSpLocks/>
            <a:stCxn id="21" idx="0"/>
            <a:endCxn id="46" idx="0"/>
          </p:cNvCxnSpPr>
          <p:nvPr/>
        </p:nvCxnSpPr>
        <p:spPr>
          <a:xfrm rot="16200000" flipV="1">
            <a:off x="3738142" y="2006232"/>
            <a:ext cx="14128" cy="2751425"/>
          </a:xfrm>
          <a:prstGeom prst="bentConnector3">
            <a:avLst>
              <a:gd name="adj1" fmla="val 1718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B787D32-B992-4F12-9310-F71400DAEADA}"/>
              </a:ext>
            </a:extLst>
          </p:cNvPr>
          <p:cNvSpPr txBox="1"/>
          <p:nvPr/>
        </p:nvSpPr>
        <p:spPr>
          <a:xfrm>
            <a:off x="1070159" y="5011631"/>
            <a:ext cx="996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Ссылки бывают: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Внутри одного поколения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Older-to-younger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4717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AC500F8-D378-4479-B254-E71A5483B433}"/>
              </a:ext>
            </a:extLst>
          </p:cNvPr>
          <p:cNvSpPr/>
          <p:nvPr/>
        </p:nvSpPr>
        <p:spPr>
          <a:xfrm>
            <a:off x="5617601" y="3381944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9860680-5939-4527-8830-BAE38DE452A6}"/>
              </a:ext>
            </a:extLst>
          </p:cNvPr>
          <p:cNvSpPr/>
          <p:nvPr/>
        </p:nvSpPr>
        <p:spPr>
          <a:xfrm>
            <a:off x="1378998" y="3385365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времени жизни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C9FC938-0E1C-4E22-BE50-6215BF1CB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CC0DF87-B1FF-4EC1-9CB4-4B010E291A7C}"/>
              </a:ext>
            </a:extLst>
          </p:cNvPr>
          <p:cNvGrpSpPr/>
          <p:nvPr/>
        </p:nvGrpSpPr>
        <p:grpSpPr>
          <a:xfrm>
            <a:off x="1070159" y="2635659"/>
            <a:ext cx="11764412" cy="691991"/>
            <a:chOff x="1070159" y="1542551"/>
            <a:chExt cx="11764412" cy="6919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C6FFC44-D515-4290-91B0-C7FFB7915C24}"/>
                </a:ext>
              </a:extLst>
            </p:cNvPr>
            <p:cNvGrpSpPr/>
            <p:nvPr/>
          </p:nvGrpSpPr>
          <p:grpSpPr>
            <a:xfrm>
              <a:off x="1203340" y="1594864"/>
              <a:ext cx="11631231" cy="537076"/>
              <a:chOff x="1650946" y="1594864"/>
              <a:chExt cx="11631231" cy="537076"/>
            </a:xfrm>
          </p:grpSpPr>
          <p:sp>
            <p:nvSpPr>
              <p:cNvPr id="15" name="Left Bracket 14">
                <a:extLst>
                  <a:ext uri="{FF2B5EF4-FFF2-40B4-BE49-F238E27FC236}">
                    <a16:creationId xmlns:a16="http://schemas.microsoft.com/office/drawing/2014/main" id="{73EA095A-AE5B-4B88-9D39-B638CB314EC1}"/>
                  </a:ext>
                </a:extLst>
              </p:cNvPr>
              <p:cNvSpPr/>
              <p:nvPr/>
            </p:nvSpPr>
            <p:spPr>
              <a:xfrm rot="5400000">
                <a:off x="6562317" y="-2930975"/>
                <a:ext cx="151544" cy="9974285"/>
              </a:xfrm>
              <a:prstGeom prst="leftBracket">
                <a:avLst>
                  <a:gd name="adj" fmla="val 86499"/>
                </a:avLst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Left Bracket 16">
                <a:extLst>
                  <a:ext uri="{FF2B5EF4-FFF2-40B4-BE49-F238E27FC236}">
                    <a16:creationId xmlns:a16="http://schemas.microsoft.com/office/drawing/2014/main" id="{C82B71F1-ECDD-4632-962A-F73346630D05}"/>
                  </a:ext>
                </a:extLst>
              </p:cNvPr>
              <p:cNvSpPr/>
              <p:nvPr/>
            </p:nvSpPr>
            <p:spPr>
              <a:xfrm rot="5400000">
                <a:off x="12056646" y="1538654"/>
                <a:ext cx="151544" cy="1014372"/>
              </a:xfrm>
              <a:prstGeom prst="leftBracket">
                <a:avLst>
                  <a:gd name="adj" fmla="val 58130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C1B4B4-A8BE-4044-BABD-9522B9D3789C}"/>
                  </a:ext>
                </a:extLst>
              </p:cNvPr>
              <p:cNvSpPr txBox="1"/>
              <p:nvPr/>
            </p:nvSpPr>
            <p:spPr>
              <a:xfrm>
                <a:off x="1658259" y="1594864"/>
                <a:ext cx="8234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commited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FBC28A-00B0-481C-B7B3-262F1E3BD169}"/>
                  </a:ext>
                </a:extLst>
              </p:cNvPr>
              <p:cNvSpPr txBox="1"/>
              <p:nvPr/>
            </p:nvSpPr>
            <p:spPr>
              <a:xfrm>
                <a:off x="10982658" y="1594864"/>
                <a:ext cx="2299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reserved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92B9FF-AA80-4345-990D-57A42F741BD7}"/>
                </a:ext>
              </a:extLst>
            </p:cNvPr>
            <p:cNvSpPr/>
            <p:nvPr/>
          </p:nvSpPr>
          <p:spPr>
            <a:xfrm>
              <a:off x="1070159" y="1542551"/>
              <a:ext cx="11117267" cy="69199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CD482E3-836F-4CE5-B970-E5EB88B026B0}"/>
              </a:ext>
            </a:extLst>
          </p:cNvPr>
          <p:cNvSpPr/>
          <p:nvPr/>
        </p:nvSpPr>
        <p:spPr>
          <a:xfrm>
            <a:off x="7088306" y="3377948"/>
            <a:ext cx="53698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3C6B06-2E85-4CC4-9270-F633FF2CFA9E}"/>
              </a:ext>
            </a:extLst>
          </p:cNvPr>
          <p:cNvSpPr/>
          <p:nvPr/>
        </p:nvSpPr>
        <p:spPr>
          <a:xfrm>
            <a:off x="4869873" y="3389009"/>
            <a:ext cx="50209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F12C0D-F8C0-435C-B9F8-815B21AC50A3}"/>
              </a:ext>
            </a:extLst>
          </p:cNvPr>
          <p:cNvSpPr/>
          <p:nvPr/>
        </p:nvSpPr>
        <p:spPr>
          <a:xfrm>
            <a:off x="6587248" y="3379312"/>
            <a:ext cx="31553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434391-20EE-4EC1-AC07-F251F228620E}"/>
              </a:ext>
            </a:extLst>
          </p:cNvPr>
          <p:cNvSpPr/>
          <p:nvPr/>
        </p:nvSpPr>
        <p:spPr>
          <a:xfrm>
            <a:off x="4686335" y="3377950"/>
            <a:ext cx="45250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584707-AC2C-4029-A9F0-4B698F231446}"/>
              </a:ext>
            </a:extLst>
          </p:cNvPr>
          <p:cNvCxnSpPr>
            <a:cxnSpLocks/>
          </p:cNvCxnSpPr>
          <p:nvPr/>
        </p:nvCxnSpPr>
        <p:spPr>
          <a:xfrm>
            <a:off x="1518161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19FC89-C079-4E38-A375-E69C23A58722}"/>
              </a:ext>
            </a:extLst>
          </p:cNvPr>
          <p:cNvCxnSpPr>
            <a:cxnSpLocks/>
          </p:cNvCxnSpPr>
          <p:nvPr/>
        </p:nvCxnSpPr>
        <p:spPr>
          <a:xfrm>
            <a:off x="4678715" y="3248025"/>
            <a:ext cx="0" cy="11144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173B7D-A284-4187-967C-D7CE5753DB60}"/>
              </a:ext>
            </a:extLst>
          </p:cNvPr>
          <p:cNvCxnSpPr>
            <a:cxnSpLocks/>
          </p:cNvCxnSpPr>
          <p:nvPr/>
        </p:nvCxnSpPr>
        <p:spPr>
          <a:xfrm>
            <a:off x="838829" y="4238625"/>
            <a:ext cx="67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FA6FB0-2D56-481C-83E3-BD7696FB5EE3}"/>
              </a:ext>
            </a:extLst>
          </p:cNvPr>
          <p:cNvCxnSpPr>
            <a:cxnSpLocks/>
          </p:cNvCxnSpPr>
          <p:nvPr/>
        </p:nvCxnSpPr>
        <p:spPr>
          <a:xfrm>
            <a:off x="1518161" y="4238625"/>
            <a:ext cx="3160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5A2BB6-CE1D-4CED-973A-C52B8EFC1AB2}"/>
              </a:ext>
            </a:extLst>
          </p:cNvPr>
          <p:cNvCxnSpPr>
            <a:cxnSpLocks/>
          </p:cNvCxnSpPr>
          <p:nvPr/>
        </p:nvCxnSpPr>
        <p:spPr>
          <a:xfrm>
            <a:off x="4678715" y="4238625"/>
            <a:ext cx="4541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030261C-512D-4497-8D40-35248585C09A}"/>
              </a:ext>
            </a:extLst>
          </p:cNvPr>
          <p:cNvSpPr txBox="1"/>
          <p:nvPr/>
        </p:nvSpPr>
        <p:spPr>
          <a:xfrm>
            <a:off x="4678714" y="4216506"/>
            <a:ext cx="454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769869-3973-45A2-88BA-35031CAC3C00}"/>
              </a:ext>
            </a:extLst>
          </p:cNvPr>
          <p:cNvSpPr txBox="1"/>
          <p:nvPr/>
        </p:nvSpPr>
        <p:spPr>
          <a:xfrm>
            <a:off x="1575850" y="4238625"/>
            <a:ext cx="3123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044A70-AD91-4899-BDE8-6C154AF432ED}"/>
              </a:ext>
            </a:extLst>
          </p:cNvPr>
          <p:cNvSpPr txBox="1"/>
          <p:nvPr/>
        </p:nvSpPr>
        <p:spPr>
          <a:xfrm>
            <a:off x="811025" y="4241695"/>
            <a:ext cx="7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BF88C3D-5391-4E36-A545-AE88A15343EC}"/>
              </a:ext>
            </a:extLst>
          </p:cNvPr>
          <p:cNvSpPr/>
          <p:nvPr/>
        </p:nvSpPr>
        <p:spPr>
          <a:xfrm>
            <a:off x="9228232" y="3377947"/>
            <a:ext cx="49147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AF0F91-B69A-4E21-BF8D-D2657F7EC4FC}"/>
              </a:ext>
            </a:extLst>
          </p:cNvPr>
          <p:cNvSpPr/>
          <p:nvPr/>
        </p:nvSpPr>
        <p:spPr>
          <a:xfrm>
            <a:off x="9873739" y="3377947"/>
            <a:ext cx="344197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5B410A-B6A6-4EC0-AE20-A71A68C06292}"/>
              </a:ext>
            </a:extLst>
          </p:cNvPr>
          <p:cNvSpPr/>
          <p:nvPr/>
        </p:nvSpPr>
        <p:spPr>
          <a:xfrm>
            <a:off x="10491928" y="3377946"/>
            <a:ext cx="145670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ED23D0-A3C1-47A0-9B88-507C3B98EB93}"/>
              </a:ext>
            </a:extLst>
          </p:cNvPr>
          <p:cNvSpPr/>
          <p:nvPr/>
        </p:nvSpPr>
        <p:spPr>
          <a:xfrm>
            <a:off x="9219830" y="3377949"/>
            <a:ext cx="195779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LOH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6C364F-4B8E-4919-95D1-70BF6AB8C467}"/>
              </a:ext>
            </a:extLst>
          </p:cNvPr>
          <p:cNvSpPr txBox="1"/>
          <p:nvPr/>
        </p:nvSpPr>
        <p:spPr>
          <a:xfrm>
            <a:off x="9219829" y="4201745"/>
            <a:ext cx="196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LOH</a:t>
            </a:r>
            <a:r>
              <a:rPr lang="ru-RU" sz="1400" dirty="0"/>
              <a:t> (</a:t>
            </a:r>
            <a:r>
              <a:rPr lang="en-US" sz="1400" dirty="0"/>
              <a:t>g3)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5396D70-9231-49AC-81A7-AD964F55DA84}"/>
              </a:ext>
            </a:extLst>
          </p:cNvPr>
          <p:cNvCxnSpPr>
            <a:cxnSpLocks/>
          </p:cNvCxnSpPr>
          <p:nvPr/>
        </p:nvCxnSpPr>
        <p:spPr>
          <a:xfrm>
            <a:off x="9212209" y="4242435"/>
            <a:ext cx="19662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FEA015A-BE9B-4F05-8C3B-5E94EEEB7E1A}"/>
              </a:ext>
            </a:extLst>
          </p:cNvPr>
          <p:cNvSpPr/>
          <p:nvPr/>
        </p:nvSpPr>
        <p:spPr>
          <a:xfrm>
            <a:off x="844440" y="3377946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EA0900-403C-44EB-A36D-B49F14A15ED0}"/>
              </a:ext>
            </a:extLst>
          </p:cNvPr>
          <p:cNvSpPr/>
          <p:nvPr/>
        </p:nvSpPr>
        <p:spPr>
          <a:xfrm>
            <a:off x="1060634" y="3374881"/>
            <a:ext cx="6794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F1F0B2-AFC9-497B-BB0C-8AC071AD4BCD}"/>
              </a:ext>
            </a:extLst>
          </p:cNvPr>
          <p:cNvSpPr/>
          <p:nvPr/>
        </p:nvSpPr>
        <p:spPr>
          <a:xfrm>
            <a:off x="1183877" y="3374881"/>
            <a:ext cx="126858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E28983-54EF-42E4-AE0F-49C28AAE4A97}"/>
              </a:ext>
            </a:extLst>
          </p:cNvPr>
          <p:cNvSpPr/>
          <p:nvPr/>
        </p:nvSpPr>
        <p:spPr>
          <a:xfrm>
            <a:off x="1523047" y="3374881"/>
            <a:ext cx="169933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29C7F2-5BC9-4970-9265-28BD4360D6F9}"/>
              </a:ext>
            </a:extLst>
          </p:cNvPr>
          <p:cNvSpPr/>
          <p:nvPr/>
        </p:nvSpPr>
        <p:spPr>
          <a:xfrm>
            <a:off x="1748279" y="3379479"/>
            <a:ext cx="94454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068F03-A36B-4F8C-BDAB-6861C5D68E7A}"/>
              </a:ext>
            </a:extLst>
          </p:cNvPr>
          <p:cNvSpPr/>
          <p:nvPr/>
        </p:nvSpPr>
        <p:spPr>
          <a:xfrm>
            <a:off x="2018692" y="3374881"/>
            <a:ext cx="701602" cy="36933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694683-77AB-4996-AD30-02ADD1C9C087}"/>
              </a:ext>
            </a:extLst>
          </p:cNvPr>
          <p:cNvSpPr/>
          <p:nvPr/>
        </p:nvSpPr>
        <p:spPr>
          <a:xfrm>
            <a:off x="838829" y="3377950"/>
            <a:ext cx="3839886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967EBE4-8B6B-4A94-9651-625B80E6F878}"/>
              </a:ext>
            </a:extLst>
          </p:cNvPr>
          <p:cNvCxnSpPr>
            <a:cxnSpLocks/>
            <a:endCxn id="38" idx="3"/>
          </p:cNvCxnSpPr>
          <p:nvPr/>
        </p:nvCxnSpPr>
        <p:spPr>
          <a:xfrm>
            <a:off x="11186036" y="3248025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B44B674-2EB2-4B87-A85B-5938906B07B5}"/>
              </a:ext>
            </a:extLst>
          </p:cNvPr>
          <p:cNvSpPr/>
          <p:nvPr/>
        </p:nvSpPr>
        <p:spPr>
          <a:xfrm>
            <a:off x="11186036" y="3377949"/>
            <a:ext cx="2370087" cy="36933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8FF8CC8-42BD-4E05-B78B-FAB9A2AD3C98}"/>
              </a:ext>
            </a:extLst>
          </p:cNvPr>
          <p:cNvCxnSpPr>
            <a:cxnSpLocks/>
          </p:cNvCxnSpPr>
          <p:nvPr/>
        </p:nvCxnSpPr>
        <p:spPr>
          <a:xfrm>
            <a:off x="9219994" y="3261746"/>
            <a:ext cx="0" cy="11076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0E73FF2-A1AB-4DA8-B6D1-7F26CEFD2CA5}"/>
              </a:ext>
            </a:extLst>
          </p:cNvPr>
          <p:cNvCxnSpPr>
            <a:cxnSpLocks/>
            <a:stCxn id="51" idx="2"/>
            <a:endCxn id="20" idx="0"/>
          </p:cNvCxnSpPr>
          <p:nvPr/>
        </p:nvCxnSpPr>
        <p:spPr>
          <a:xfrm rot="16200000" flipH="1">
            <a:off x="3952270" y="-26581"/>
            <a:ext cx="1631337" cy="51777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243158F-B68E-4FC7-B198-44EDF28D9EBF}"/>
              </a:ext>
            </a:extLst>
          </p:cNvPr>
          <p:cNvSpPr/>
          <p:nvPr/>
        </p:nvSpPr>
        <p:spPr>
          <a:xfrm>
            <a:off x="1692980" y="1434164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9433D8-1296-44B1-B5B3-FD90B58E267A}"/>
              </a:ext>
            </a:extLst>
          </p:cNvPr>
          <p:cNvSpPr/>
          <p:nvPr/>
        </p:nvSpPr>
        <p:spPr>
          <a:xfrm>
            <a:off x="2016222" y="1433972"/>
            <a:ext cx="325712" cy="3126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F3AD5DF3-A224-4E94-8B3C-45B4D19A883D}"/>
              </a:ext>
            </a:extLst>
          </p:cNvPr>
          <p:cNvCxnSpPr>
            <a:cxnSpLocks/>
            <a:stCxn id="20" idx="2"/>
            <a:endCxn id="22" idx="2"/>
          </p:cNvCxnSpPr>
          <p:nvPr/>
        </p:nvCxnSpPr>
        <p:spPr>
          <a:xfrm rot="5400000">
            <a:off x="7050225" y="3442072"/>
            <a:ext cx="1364" cy="611783"/>
          </a:xfrm>
          <a:prstGeom prst="bentConnector3">
            <a:avLst>
              <a:gd name="adj1" fmla="val 168595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277CBF1-BBD5-4314-B513-AA654E3E8918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>
          <a:xfrm rot="5400000">
            <a:off x="1009333" y="2532976"/>
            <a:ext cx="1632676" cy="603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0C965921-0245-4AB7-A6ED-25AF9FFABFAB}"/>
              </a:ext>
            </a:extLst>
          </p:cNvPr>
          <p:cNvCxnSpPr>
            <a:cxnSpLocks/>
            <a:stCxn id="45" idx="2"/>
            <a:endCxn id="82" idx="2"/>
          </p:cNvCxnSpPr>
          <p:nvPr/>
        </p:nvCxnSpPr>
        <p:spPr>
          <a:xfrm rot="16200000" flipH="1">
            <a:off x="3830844" y="1713474"/>
            <a:ext cx="2465" cy="4073140"/>
          </a:xfrm>
          <a:prstGeom prst="bentConnector3">
            <a:avLst>
              <a:gd name="adj1" fmla="val 93738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A7BF1FDA-4E2E-44B8-94DE-1739A51892D0}"/>
              </a:ext>
            </a:extLst>
          </p:cNvPr>
          <p:cNvCxnSpPr>
            <a:cxnSpLocks/>
            <a:stCxn id="21" idx="0"/>
            <a:endCxn id="46" idx="0"/>
          </p:cNvCxnSpPr>
          <p:nvPr/>
        </p:nvCxnSpPr>
        <p:spPr>
          <a:xfrm rot="16200000" flipV="1">
            <a:off x="3738142" y="2006232"/>
            <a:ext cx="14128" cy="2751425"/>
          </a:xfrm>
          <a:prstGeom prst="bentConnector3">
            <a:avLst>
              <a:gd name="adj1" fmla="val 171806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6FCE87F-5B91-4C96-9B6F-D8BA70921CD7}"/>
              </a:ext>
            </a:extLst>
          </p:cNvPr>
          <p:cNvSpPr txBox="1"/>
          <p:nvPr/>
        </p:nvSpPr>
        <p:spPr>
          <a:xfrm>
            <a:off x="1070159" y="5011631"/>
            <a:ext cx="9963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Ссылки бывают: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Внутри одного поколения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Older-to-younger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Younger-to-older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3517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2" descr="https://prodotnetmemory.com/cover.jpg">
            <a:extLst>
              <a:ext uri="{FF2B5EF4-FFF2-40B4-BE49-F238E27FC236}">
                <a16:creationId xmlns:a16="http://schemas.microsoft.com/office/drawing/2014/main" id="{14B77C42-C456-4B92-B034-5DE5AFD5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58" y="1080684"/>
            <a:ext cx="2724312" cy="388673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FB6B1A-BC9F-4CD8-8ED6-5152121C95A2}"/>
              </a:ext>
            </a:extLst>
          </p:cNvPr>
          <p:cNvSpPr/>
          <p:nvPr/>
        </p:nvSpPr>
        <p:spPr>
          <a:xfrm>
            <a:off x="1306283" y="742127"/>
            <a:ext cx="2518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https://prodotnetmemory.com/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1C201D-58F5-4D05-9955-B22B0A661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204" y="1080683"/>
            <a:ext cx="3151406" cy="38867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66CF20-A7BE-43AF-80F2-A752F5A797AF}"/>
              </a:ext>
            </a:extLst>
          </p:cNvPr>
          <p:cNvSpPr/>
          <p:nvPr/>
        </p:nvSpPr>
        <p:spPr>
          <a:xfrm>
            <a:off x="4542884" y="742127"/>
            <a:ext cx="3645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https://www.red-gate.com/hub/books/#dotnet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1A861-1656-4777-AEF1-4DEFE31A2A55}"/>
              </a:ext>
            </a:extLst>
          </p:cNvPr>
          <p:cNvSpPr/>
          <p:nvPr/>
        </p:nvSpPr>
        <p:spPr>
          <a:xfrm>
            <a:off x="8628786" y="742127"/>
            <a:ext cx="30909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https://github.com/sidristij/dotnetbook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1F173C-3AAA-4EE9-B0FC-D7CDE1652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7776" y="1080680"/>
            <a:ext cx="2752932" cy="38867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9747F82-81A8-4A0F-9DEF-E4E4DD44BCAD}"/>
              </a:ext>
            </a:extLst>
          </p:cNvPr>
          <p:cNvSpPr txBox="1">
            <a:spLocks/>
          </p:cNvSpPr>
          <p:nvPr/>
        </p:nvSpPr>
        <p:spPr>
          <a:xfrm>
            <a:off x="1203158" y="5609967"/>
            <a:ext cx="10347550" cy="77653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4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4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791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8" y="1496315"/>
            <a:ext cx="2271663" cy="32072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48" y="1496315"/>
            <a:ext cx="2271662" cy="32072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08D411-0EDC-40EA-9C88-842EEE18B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852" y="419098"/>
            <a:ext cx="4191585" cy="4667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5D65E75-FE47-4688-A50E-7BD153F8D38D}"/>
              </a:ext>
            </a:extLst>
          </p:cNvPr>
          <p:cNvGrpSpPr/>
          <p:nvPr/>
        </p:nvGrpSpPr>
        <p:grpSpPr>
          <a:xfrm>
            <a:off x="6316852" y="5313995"/>
            <a:ext cx="4613222" cy="369332"/>
            <a:chOff x="6186324" y="5411452"/>
            <a:chExt cx="4613222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D99A41-F3BB-4867-A6EE-6C5F144D1583}"/>
                </a:ext>
              </a:extLst>
            </p:cNvPr>
            <p:cNvSpPr txBox="1"/>
            <p:nvPr/>
          </p:nvSpPr>
          <p:spPr>
            <a:xfrm>
              <a:off x="6186324" y="5411452"/>
              <a:ext cx="4613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8"/>
                </a:rPr>
                <a:t>https://github.com/sidristij/dotnetbook</a:t>
              </a:r>
              <a:r>
                <a:rPr lang="en-US" dirty="0"/>
                <a:t> </a:t>
              </a:r>
            </a:p>
          </p:txBody>
        </p:sp>
        <p:pic>
          <p:nvPicPr>
            <p:cNvPr id="1026" name="Picture 2" descr="ÐÐ°ÑÑÐ¸Ð½ÐºÐ¸ Ð¿Ð¾ Ð·Ð°Ð¿ÑÐ¾ÑÑ github">
              <a:extLst>
                <a:ext uri="{FF2B5EF4-FFF2-40B4-BE49-F238E27FC236}">
                  <a16:creationId xmlns:a16="http://schemas.microsoft.com/office/drawing/2014/main" id="{EFFF7901-5549-42A7-B414-691A9312D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852" y="5476717"/>
              <a:ext cx="238801" cy="23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7073" y="1174673"/>
            <a:ext cx="2740398" cy="3869037"/>
          </a:xfrm>
          <a:prstGeom prst="rect">
            <a:avLst/>
          </a:prstGeom>
          <a:effectLst>
            <a:glow rad="177800">
              <a:schemeClr val="bg1">
                <a:alpha val="1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Слои управления памятью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Можно сделать так, чтобы разные типы памяти управлялись по-разному. </a:t>
            </a:r>
          </a:p>
          <a:p>
            <a:r>
              <a:rPr lang="ru-RU" dirty="0"/>
              <a:t>Например: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Размер: мы можем разделить память на зоны исходя из размера объектов. Например, отделить большие от маленьких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Время жизни: если разделить объекты по времени, то короткоживущие стоит чистить чаще чем долгоживущие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Изменяемость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Тип: возможно, стоит разделять управление объектами исходя из их типов: строки, числа, реализация интерфейсов, атрибуты?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Вид: можно раделить объекты между собо как угодно и исходя из каких угодно предположений.</a:t>
            </a:r>
          </a:p>
        </p:txBody>
      </p:sp>
    </p:spTree>
    <p:extLst>
      <p:ext uri="{BB962C8B-B14F-4D97-AF65-F5344CB8AC3E}">
        <p14:creationId xmlns:p14="http://schemas.microsoft.com/office/powerpoint/2010/main" val="291168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Можно сделать так, чтобы разные типы памяти управлялись по-разному. </a:t>
            </a:r>
          </a:p>
          <a:p>
            <a:r>
              <a:rPr lang="ru-RU" dirty="0"/>
              <a:t>Например: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highlight>
                  <a:srgbClr val="FFFF00"/>
                </a:highlight>
              </a:rPr>
              <a:t>Размер: мы можем разделить память на зоны исходя из размера объектов. Например, отделить большие от маленьких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highlight>
                  <a:srgbClr val="FFFF00"/>
                </a:highlight>
              </a:rPr>
              <a:t>Время жизни: если разделить объекты по времени, то короткоживущие стоит чистить чаще чем долгоживущие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Изменяемость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Тип: возможно, стоит разделять управление объектами исходя из их типов: строки, числа, реализация интерфейсов, атрибуты?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Вид: можно раделить объекты между собо как угодно и исходя из каких угодно предположений.</a:t>
            </a:r>
          </a:p>
        </p:txBody>
      </p:sp>
    </p:spTree>
    <p:extLst>
      <p:ext uri="{BB962C8B-B14F-4D97-AF65-F5344CB8AC3E}">
        <p14:creationId xmlns:p14="http://schemas.microsoft.com/office/powerpoint/2010/main" val="1663246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размера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366789"/>
            <a:ext cx="99633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 нас есть 2 стратегии сбора мусора: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 – </a:t>
            </a:r>
            <a:r>
              <a:rPr lang="ru-RU" dirty="0"/>
              <a:t>сжатие кучи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Sweep</a:t>
            </a:r>
            <a:r>
              <a:rPr lang="ru-RU" dirty="0"/>
              <a:t> – перемещение освободившихся участков в список свободных</a:t>
            </a:r>
          </a:p>
          <a:p>
            <a:endParaRPr lang="ru-RU" dirty="0"/>
          </a:p>
          <a:p>
            <a:r>
              <a:rPr lang="ru-RU" dirty="0"/>
              <a:t>Поэтому: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больших размерах </a:t>
            </a:r>
            <a:r>
              <a:rPr lang="en-US" dirty="0"/>
              <a:t>compact </a:t>
            </a:r>
            <a:r>
              <a:rPr lang="ru-RU" dirty="0"/>
              <a:t>неудобен, удобен только </a:t>
            </a:r>
            <a:r>
              <a:rPr lang="en-US" dirty="0"/>
              <a:t>sweep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маленьких – наоборот: удобен </a:t>
            </a:r>
            <a:r>
              <a:rPr lang="en-US" dirty="0"/>
              <a:t>sweep. </a:t>
            </a:r>
            <a:r>
              <a:rPr lang="ru-RU" dirty="0"/>
              <a:t>Неудобен </a:t>
            </a:r>
            <a:r>
              <a:rPr lang="en-US" dirty="0"/>
              <a:t>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dirty="0"/>
              <a:t>Отсюда: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Objects Heap (SOH) </a:t>
            </a:r>
            <a:r>
              <a:rPr lang="ru-RU" dirty="0"/>
              <a:t> </a:t>
            </a:r>
            <a:r>
              <a:rPr lang="en-US" dirty="0"/>
              <a:t>&lt; 85,000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Objects Heap (LOH)  &gt;= 85,000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9032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Исходя из размера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361257"/>
            <a:ext cx="9963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Т.к. в </a:t>
            </a:r>
            <a:r>
              <a:rPr lang="en-US" dirty="0"/>
              <a:t>SOH </a:t>
            </a:r>
            <a:r>
              <a:rPr lang="ru-RU" dirty="0"/>
              <a:t>объекты маленькие, используем </a:t>
            </a:r>
            <a:r>
              <a:rPr lang="en-US" dirty="0"/>
              <a:t>Compacting: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Объекты небольшие: легко и быстро заполнить ими образовавшиеся пустоты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Однако фаза планирования может решить что </a:t>
            </a:r>
            <a:r>
              <a:rPr lang="en-US" dirty="0"/>
              <a:t>Sweep </a:t>
            </a:r>
            <a:r>
              <a:rPr lang="ru-RU" dirty="0"/>
              <a:t>здесь более пригоден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Поэтому для </a:t>
            </a:r>
            <a:r>
              <a:rPr lang="en-US" dirty="0"/>
              <a:t>SOH </a:t>
            </a:r>
            <a:r>
              <a:rPr lang="ru-RU" dirty="0"/>
              <a:t>работают оба метода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Однако, т.к. Объекты в </a:t>
            </a:r>
            <a:r>
              <a:rPr lang="en-US" dirty="0"/>
              <a:t>LOH </a:t>
            </a:r>
            <a:r>
              <a:rPr lang="ru-RU" dirty="0"/>
              <a:t>тяжеловесны, используется только </a:t>
            </a:r>
            <a:r>
              <a:rPr lang="en-US" dirty="0"/>
              <a:t>Sweep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этом пользователь может вызвать сжатие </a:t>
            </a:r>
            <a:r>
              <a:rPr lang="en-US" dirty="0"/>
              <a:t>LOH </a:t>
            </a:r>
            <a:r>
              <a:rPr lang="ru-RU" dirty="0"/>
              <a:t>вручную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отличии от </a:t>
            </a:r>
            <a:r>
              <a:rPr lang="en-US" dirty="0"/>
              <a:t>SOH </a:t>
            </a:r>
            <a:r>
              <a:rPr lang="ru-RU" dirty="0"/>
              <a:t>выравнивание не зависит от платформы и равно 8 байтам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349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824666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Как управлять гигабайтами?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Small Objects Heap</a:t>
            </a:r>
            <a:endParaRPr lang="ru-RU" sz="20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361257"/>
            <a:ext cx="9963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Поскольку большинство объектов – маленькие, </a:t>
            </a:r>
            <a:r>
              <a:rPr lang="en-US" dirty="0"/>
              <a:t>SOH – </a:t>
            </a:r>
            <a:r>
              <a:rPr lang="ru-RU" dirty="0"/>
              <a:t>наиболее популярен.</a:t>
            </a:r>
          </a:p>
          <a:p>
            <a:endParaRPr lang="ru-RU" dirty="0"/>
          </a:p>
          <a:p>
            <a:r>
              <a:rPr lang="ru-RU" dirty="0"/>
              <a:t>Однако: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Из-за огромного их числа приходится как-то делить объекты дополнительно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Иначе возникнет проблема для фаз маркировки и планирования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 поскольку куча растет в одном напрпавлении, в младших адресах копятся более старые объекты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Отсюда – деление на поколения</a:t>
            </a:r>
          </a:p>
        </p:txBody>
      </p:sp>
    </p:spTree>
    <p:extLst>
      <p:ext uri="{BB962C8B-B14F-4D97-AF65-F5344CB8AC3E}">
        <p14:creationId xmlns:p14="http://schemas.microsoft.com/office/powerpoint/2010/main" val="815335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845</Words>
  <Application>Microsoft Office PowerPoint</Application>
  <PresentationFormat>Widescreen</PresentationFormat>
  <Paragraphs>182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Segoe UI Semibold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Sidristy</cp:lastModifiedBy>
  <cp:revision>47</cp:revision>
  <dcterms:created xsi:type="dcterms:W3CDTF">2018-09-29T08:14:48Z</dcterms:created>
  <dcterms:modified xsi:type="dcterms:W3CDTF">2019-04-07T14:45:52Z</dcterms:modified>
</cp:coreProperties>
</file>